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507" r:id="rId4"/>
    <p:sldId id="506" r:id="rId5"/>
    <p:sldId id="534" r:id="rId6"/>
    <p:sldId id="261" r:id="rId7"/>
    <p:sldId id="262" r:id="rId8"/>
    <p:sldId id="263" r:id="rId9"/>
    <p:sldId id="264" r:id="rId10"/>
    <p:sldId id="265" r:id="rId11"/>
    <p:sldId id="266" r:id="rId12"/>
    <p:sldId id="500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>
      <p:cViewPr varScale="1">
        <p:scale>
          <a:sx n="121" d="100"/>
          <a:sy n="121" d="100"/>
        </p:scale>
        <p:origin x="69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ABF7A-8C99-1E4B-B6FA-9BE7E776D8C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454CC-82BA-724A-BA57-EFCA0EB59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27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163E-C071-4C14-9179-E93BF7EFD8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05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B163E-C071-4C14-9179-E93BF7EFD8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85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B163E-C071-4C14-9179-E93BF7EFD8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37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github.com/yzhao4651/Miscanthus/blob/master/Allimages/FarmCPU.all/Circular-Manhattan.FarmCPU.fprind.FarmCPU.fprinW.FarmCPU.fprinGW.FarmCPU.fprinM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zhao4651/Miscanthus/blob/master/Allimages/FarmCPU.p.less.0.05.csv" TargetMode="External"/><Relationship Id="rId2" Type="http://schemas.openxmlformats.org/officeDocument/2006/relationships/hyperlink" Target="https://github.com/yzhao4651/Miscanthus/blob/master/11%20FLOPC-data%20incubator.R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google.com/url?sa=i&amp;source=images&amp;cd=&amp;cad=rja&amp;uact=8&amp;ved=2ahUKEwinuILjxLDbAhXSzlkKHXSkBNEQjRx6BAgBEAU&amp;url=http://slideplayer.com/slide/5261901/&amp;psig=AOvVaw34FM7vmoYUjOwIl5-QL7uV&amp;ust=152787625383916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zhao4651/Miscanthus/blob/master/5%20Mis-imputedSNP-data%20incubator.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yzhao4651/Miscanthus/blob/master/11%20FLOPC-data%20incubator.R" TargetMode="External"/><Relationship Id="rId4" Type="http://schemas.openxmlformats.org/officeDocument/2006/relationships/hyperlink" Target="https://github.com/yzhao4651/Miscanthus/blob/master/6%20GAPIT-and-FarmCPU-data%20incubator.R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github.com/yzhao4651/Miscanthus/blob/master/Allimages/FarmCPU.all/Multracks.QQplot.FarmCPU.fprind.FarmCPU.fprinW.FarmCPU.fprinGW.FarmCPU.fprinM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github.com/yzhao4651/Miscanthus/blob/master/Allimages/FarmCPU.all/Multracks.QQplot.FarmCPU.fprind.FarmCPU.fprinW.FarmCPU.fprinGW.FarmCPU.fprinM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github.com/yzhao4651/Miscanthus/blob/master/Allimages/FarmCPU.all/Multracks.Rectangular-Manhattan.FarmCPU.fprind.FarmCPU.fprinW.FarmCPU.fprinGW.FarmCPU.fprinM.jp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447800"/>
            <a:ext cx="8763000" cy="14700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Genetic association between genetic variation and flowering traits of </a:t>
            </a:r>
            <a:r>
              <a:rPr lang="en-US" b="1" i="1" dirty="0"/>
              <a:t>Miscanthus</a:t>
            </a:r>
            <a:r>
              <a:rPr lang="en-US" b="1" dirty="0"/>
              <a:t> grown at Alabama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505200"/>
            <a:ext cx="6400800" cy="1752600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Yongli Zhao</a:t>
            </a:r>
          </a:p>
          <a:p>
            <a:r>
              <a:rPr lang="en-US" sz="2600" dirty="0" err="1">
                <a:solidFill>
                  <a:schemeClr val="tx1"/>
                </a:solidFill>
              </a:rPr>
              <a:t>Ph.D</a:t>
            </a:r>
            <a:r>
              <a:rPr lang="en-US" sz="2600" dirty="0">
                <a:solidFill>
                  <a:schemeClr val="tx1"/>
                </a:solidFill>
              </a:rPr>
              <a:t>, Biology, Tuskegee University </a:t>
            </a:r>
          </a:p>
          <a:p>
            <a:r>
              <a:rPr lang="en-US" sz="2600" dirty="0">
                <a:solidFill>
                  <a:schemeClr val="tx1"/>
                </a:solidFill>
              </a:rPr>
              <a:t>M.S. Probability and Statistics, Auburn University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152400"/>
            <a:ext cx="54102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05600" y="4038600"/>
            <a:ext cx="2438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2"/>
              </a:rPr>
              <a:t>https://github.com/yzhao4651/Miscanthus/blob/master/Allimages/FarmCPU.all/Circular-Manhattan.FarmCPU.fprind.FarmCPU.fprinW.FarmCPU.fprinGW.FarmCPU.fprinM.jpg</a:t>
            </a:r>
            <a:endParaRPr lang="en-US" sz="1600" dirty="0"/>
          </a:p>
        </p:txBody>
      </p:sp>
      <p:pic>
        <p:nvPicPr>
          <p:cNvPr id="2050" name="Picture 2" descr="Multracks.QQplot.FarmCPU.fprind.FarmCPU.fprinW.FarmCPU.fprinGW.FarmCPU.fprinM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58600" y="-3048000"/>
            <a:ext cx="11582400" cy="11220450"/>
          </a:xfrm>
          <a:prstGeom prst="rect">
            <a:avLst/>
          </a:prstGeom>
          <a:noFill/>
        </p:spPr>
      </p:pic>
      <p:pic>
        <p:nvPicPr>
          <p:cNvPr id="21506" name="Picture 2" descr="C:\Users\Admin\Desktop\Miscanthus\Miscanthus\Allimages\FarmCPU.all\Circular-Manhattan.FarmCPU.fprind.FarmCPU.fprinW.FarmCPU.fprinGW.FarmCPU.fprinM.jpg"/>
          <p:cNvPicPr>
            <a:picLocks noChangeAspect="1" noChangeArrowheads="1"/>
          </p:cNvPicPr>
          <p:nvPr/>
        </p:nvPicPr>
        <p:blipFill>
          <a:blip r:embed="rId4" cstate="print"/>
          <a:srcRect l="6667" t="8889" b="6667"/>
          <a:stretch>
            <a:fillRect/>
          </a:stretch>
        </p:blipFill>
        <p:spPr bwMode="auto">
          <a:xfrm>
            <a:off x="304800" y="838200"/>
            <a:ext cx="64008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Expectation: from Data incubator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764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1) labeling each of SNPs in the QQ-plots and Manhattan plots </a:t>
            </a:r>
          </a:p>
          <a:p>
            <a:pPr marL="0" indent="0">
              <a:buNone/>
            </a:pPr>
            <a:r>
              <a:rPr lang="en-US" dirty="0"/>
              <a:t>2) Which statistics can be used to the best measure method for flowering time traits.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5105400"/>
            <a:ext cx="746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https://github.com/yzhao4651/Miscanthus/blob/master/11%20FLOPC-data%20incubator.R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https://github.com/yzhao4651/Miscanthus/blob/master/Allimages/FarmCPU.p.less.0.05</a:t>
            </a:r>
            <a:r>
              <a:rPr lang="en-US">
                <a:hlinkClick r:id="rId3"/>
              </a:rPr>
              <a:t>.csv</a:t>
            </a:r>
            <a:endParaRPr lang="en-US"/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/>
              <a:t>Liu X, Huang M, Fan B, Buckler ES, Zhang Z (2016) Iterative Usage of Fixed and Random Effect Models for Powerful and Efficient Genome-Wide Association Studies. </a:t>
            </a:r>
            <a:r>
              <a:rPr lang="en-US" sz="1200" dirty="0" err="1"/>
              <a:t>PloS</a:t>
            </a:r>
            <a:r>
              <a:rPr lang="en-US" sz="1200" dirty="0"/>
              <a:t> Genet 12(2): e1005767. doi:10.1371/journal.pgen.1005767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YinLiLin</a:t>
            </a:r>
            <a:r>
              <a:rPr lang="en-US" sz="1200" dirty="0"/>
              <a:t>/R-</a:t>
            </a:r>
            <a:r>
              <a:rPr lang="en-US" sz="1200" dirty="0" err="1"/>
              <a:t>CMplot</a:t>
            </a:r>
            <a:endParaRPr lang="en-US" sz="1200" dirty="0"/>
          </a:p>
          <a:p>
            <a:pPr marL="228600" indent="-228600">
              <a:buFont typeface="+mj-lt"/>
              <a:buAutoNum type="arabicPeriod"/>
            </a:pPr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355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290404"/>
            <a:ext cx="8229600" cy="1143000"/>
          </a:xfrm>
        </p:spPr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13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Goal: </a:t>
            </a:r>
            <a:r>
              <a:rPr lang="en-US" sz="2400" dirty="0"/>
              <a:t>Finding the SNPs associated with flowering time trait.</a:t>
            </a:r>
          </a:p>
          <a:p>
            <a:pPr>
              <a:buNone/>
            </a:pPr>
            <a:r>
              <a:rPr lang="en-US" sz="2400" dirty="0"/>
              <a:t>              GWAS: Genome-wide association study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   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              SNP: Single Nucleotide Polymorphism </a:t>
            </a:r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9ECFE3-1081-EF4C-8ED3-0D7B38AF969F}"/>
              </a:ext>
            </a:extLst>
          </p:cNvPr>
          <p:cNvGrpSpPr/>
          <p:nvPr/>
        </p:nvGrpSpPr>
        <p:grpSpPr>
          <a:xfrm>
            <a:off x="144517" y="1524000"/>
            <a:ext cx="8153400" cy="2438400"/>
            <a:chOff x="31955" y="2895599"/>
            <a:chExt cx="7086941" cy="348495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36AE0D-7358-DB47-B9FA-06C1D34AAEE8}"/>
                </a:ext>
              </a:extLst>
            </p:cNvPr>
            <p:cNvGrpSpPr/>
            <p:nvPr/>
          </p:nvGrpSpPr>
          <p:grpSpPr>
            <a:xfrm>
              <a:off x="1556296" y="2895599"/>
              <a:ext cx="5562600" cy="3484951"/>
              <a:chOff x="1219200" y="3347884"/>
              <a:chExt cx="6287070" cy="3032667"/>
            </a:xfrm>
          </p:grpSpPr>
          <p:pic>
            <p:nvPicPr>
              <p:cNvPr id="11" name="Picture 2" descr="Image result for GWAS">
                <a:hlinkClick r:id="rId2"/>
                <a:extLst>
                  <a:ext uri="{FF2B5EF4-FFF2-40B4-BE49-F238E27FC236}">
                    <a16:creationId xmlns:a16="http://schemas.microsoft.com/office/drawing/2014/main" id="{3196A519-FAAD-604C-A8BD-6A802C5F6D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812" t="21721" b="20215"/>
              <a:stretch/>
            </p:blipFill>
            <p:spPr bwMode="auto">
              <a:xfrm>
                <a:off x="1219200" y="3347884"/>
                <a:ext cx="6287070" cy="30326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0966B7C-9CD7-5043-862A-B8ED82D53368}"/>
                  </a:ext>
                </a:extLst>
              </p:cNvPr>
              <p:cNvSpPr/>
              <p:nvPr/>
            </p:nvSpPr>
            <p:spPr>
              <a:xfrm>
                <a:off x="1219200" y="3347884"/>
                <a:ext cx="762000" cy="3859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8430432-DE0B-7145-B75A-4AE7C26B791F}"/>
                </a:ext>
              </a:extLst>
            </p:cNvPr>
            <p:cNvSpPr/>
            <p:nvPr/>
          </p:nvSpPr>
          <p:spPr>
            <a:xfrm>
              <a:off x="5562600" y="4438679"/>
              <a:ext cx="10668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</a:rPr>
                <a:t>Trait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02AD5E4-18A1-0840-8F88-92838955AE98}"/>
                </a:ext>
              </a:extLst>
            </p:cNvPr>
            <p:cNvSpPr/>
            <p:nvPr/>
          </p:nvSpPr>
          <p:spPr>
            <a:xfrm>
              <a:off x="31955" y="4419404"/>
              <a:ext cx="1713930" cy="6959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</a:rPr>
                <a:t>Searching</a:t>
              </a:r>
              <a:r>
                <a:rPr lang="en-US" dirty="0"/>
                <a:t> </a:t>
              </a:r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2135A90D-4B98-254D-A90D-9441FF26465E}"/>
                </a:ext>
              </a:extLst>
            </p:cNvPr>
            <p:cNvSpPr/>
            <p:nvPr/>
          </p:nvSpPr>
          <p:spPr>
            <a:xfrm flipV="1">
              <a:off x="1637730" y="4767367"/>
              <a:ext cx="750961" cy="45719"/>
            </a:xfrm>
            <a:prstGeom prst="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1D856DB-20A5-9440-8B7E-91269EC135A9}"/>
                </a:ext>
              </a:extLst>
            </p:cNvPr>
            <p:cNvSpPr/>
            <p:nvPr/>
          </p:nvSpPr>
          <p:spPr>
            <a:xfrm>
              <a:off x="3320845" y="4345956"/>
              <a:ext cx="1828800" cy="4572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Associated 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7D558ECF-08E1-3A40-9842-98F649A695F5}"/>
                </a:ext>
              </a:extLst>
            </p:cNvPr>
            <p:cNvSpPr/>
            <p:nvPr/>
          </p:nvSpPr>
          <p:spPr>
            <a:xfrm>
              <a:off x="3408044" y="4757437"/>
              <a:ext cx="1741601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FED49C10-5053-A549-937C-859BB488E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165" y="4521200"/>
            <a:ext cx="62484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830990" y="306655"/>
            <a:ext cx="7435287" cy="71596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Data</a:t>
            </a:r>
            <a:br>
              <a:rPr lang="en-US" sz="8000" dirty="0"/>
            </a:b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19800" y="1696135"/>
            <a:ext cx="2895600" cy="36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ID of the SNPs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7345" y="172321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Names of individuals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2522" y="5018014"/>
            <a:ext cx="689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Homozygotes are denoted by “0” and “2”.     </a:t>
            </a:r>
          </a:p>
          <a:p>
            <a:r>
              <a:rPr lang="en-US" sz="1600" b="1" dirty="0"/>
              <a:t>Heterozygotes are denoted by “1”.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F06BDF-7C83-8E42-B91E-54826DD60E6A}"/>
              </a:ext>
            </a:extLst>
          </p:cNvPr>
          <p:cNvSpPr/>
          <p:nvPr/>
        </p:nvSpPr>
        <p:spPr>
          <a:xfrm>
            <a:off x="3240626" y="748566"/>
            <a:ext cx="2643260" cy="4048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0000"/>
                </a:solidFill>
              </a:rPr>
              <a:t>Genotype data:  SNPs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787A87-44EB-5E47-B66E-1F216C3388AE}"/>
              </a:ext>
            </a:extLst>
          </p:cNvPr>
          <p:cNvSpPr txBox="1"/>
          <p:nvPr/>
        </p:nvSpPr>
        <p:spPr>
          <a:xfrm>
            <a:off x="714118" y="5621662"/>
            <a:ext cx="84298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Genotype</a:t>
            </a:r>
            <a:r>
              <a:rPr lang="en-US" dirty="0"/>
              <a:t>: </a:t>
            </a:r>
            <a:r>
              <a:rPr lang="en-US" sz="1600" dirty="0"/>
              <a:t>~46177 imputed SNPs developed by Dr. Lindsay Clark in UIUC. </a:t>
            </a:r>
          </a:p>
          <a:p>
            <a:endParaRPr lang="en-US" sz="1600" dirty="0"/>
          </a:p>
          <a:p>
            <a:r>
              <a:rPr lang="en-US" sz="1600" dirty="0"/>
              <a:t>https://</a:t>
            </a:r>
            <a:r>
              <a:rPr lang="en-US" sz="1600" dirty="0" err="1"/>
              <a:t>raw.githubusercontent.com</a:t>
            </a:r>
            <a:r>
              <a:rPr lang="en-US" sz="1600" dirty="0"/>
              <a:t>/yzhao4651/Miscanthus/master/data/</a:t>
            </a:r>
            <a:r>
              <a:rPr lang="en-US" sz="1600" dirty="0" err="1"/>
              <a:t>subgenomrMLMMflo.csv</a:t>
            </a:r>
            <a:r>
              <a:rPr lang="en-US" sz="1600" dirty="0"/>
              <a:t>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6C9E88-7EDC-9D49-89C0-B00BB2D2AA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7897" b="71375"/>
          <a:stretch/>
        </p:blipFill>
        <p:spPr>
          <a:xfrm>
            <a:off x="758288" y="2232769"/>
            <a:ext cx="7639468" cy="2747499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43000" y="2192480"/>
            <a:ext cx="0" cy="3289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6400800" y="2192480"/>
            <a:ext cx="0" cy="3221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895B38-B7AE-E849-808B-EE707745A6CE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8077200" y="4419600"/>
            <a:ext cx="0" cy="579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4ACDCC-C3DD-8946-AB92-6D1096689F30}"/>
              </a:ext>
            </a:extLst>
          </p:cNvPr>
          <p:cNvSpPr txBox="1"/>
          <p:nvPr/>
        </p:nvSpPr>
        <p:spPr>
          <a:xfrm>
            <a:off x="7124702" y="4999141"/>
            <a:ext cx="190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Imputed values </a:t>
            </a:r>
          </a:p>
        </p:txBody>
      </p:sp>
    </p:spTree>
    <p:extLst>
      <p:ext uri="{BB962C8B-B14F-4D97-AF65-F5344CB8AC3E}">
        <p14:creationId xmlns:p14="http://schemas.microsoft.com/office/powerpoint/2010/main" val="3464606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>
            <a:spLocks/>
          </p:cNvSpPr>
          <p:nvPr/>
        </p:nvSpPr>
        <p:spPr>
          <a:xfrm>
            <a:off x="0" y="114797"/>
            <a:ext cx="8887739" cy="52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800" b="1" dirty="0">
                <a:latin typeface="+mn-lt"/>
              </a:rPr>
              <a:t>Data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81800" y="3730349"/>
            <a:ext cx="2008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Missing value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2558BE-80D2-1C40-9640-FCAD9B601F16}"/>
              </a:ext>
            </a:extLst>
          </p:cNvPr>
          <p:cNvSpPr/>
          <p:nvPr/>
        </p:nvSpPr>
        <p:spPr>
          <a:xfrm>
            <a:off x="2554634" y="431127"/>
            <a:ext cx="4242932" cy="304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0000"/>
                </a:solidFill>
              </a:rPr>
              <a:t>Phenotype data: flowering time traits </a:t>
            </a:r>
          </a:p>
        </p:txBody>
      </p:sp>
      <p:cxnSp>
        <p:nvCxnSpPr>
          <p:cNvPr id="3" name="Straight Arrow Connector 2"/>
          <p:cNvCxnSpPr>
            <a:cxnSpLocks/>
          </p:cNvCxnSpPr>
          <p:nvPr/>
        </p:nvCxnSpPr>
        <p:spPr>
          <a:xfrm>
            <a:off x="7239000" y="3383132"/>
            <a:ext cx="76200" cy="3051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69C8A2D-0E38-1042-914F-C3888780F9F1}"/>
              </a:ext>
            </a:extLst>
          </p:cNvPr>
          <p:cNvSpPr txBox="1"/>
          <p:nvPr/>
        </p:nvSpPr>
        <p:spPr>
          <a:xfrm>
            <a:off x="797951" y="3971841"/>
            <a:ext cx="716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N: 169 individuals for two years data</a:t>
            </a:r>
          </a:p>
          <a:p>
            <a:r>
              <a:rPr lang="en-US" dirty="0"/>
              <a:t>P: 4 variables</a:t>
            </a:r>
          </a:p>
          <a:p>
            <a:r>
              <a:rPr lang="en-US" dirty="0" err="1"/>
              <a:t>fprind</a:t>
            </a:r>
            <a:r>
              <a:rPr lang="en-US" dirty="0"/>
              <a:t>: flowering time labeled with day.</a:t>
            </a:r>
          </a:p>
          <a:p>
            <a:r>
              <a:rPr lang="en-US" dirty="0" err="1"/>
              <a:t>fprinW</a:t>
            </a:r>
            <a:r>
              <a:rPr lang="en-US" dirty="0"/>
              <a:t>: flowering time labeled with week.</a:t>
            </a:r>
          </a:p>
          <a:p>
            <a:r>
              <a:rPr lang="en-US" dirty="0" err="1"/>
              <a:t>fprinGW</a:t>
            </a:r>
            <a:r>
              <a:rPr lang="en-US" dirty="0"/>
              <a:t>: flowering time labeled with week group</a:t>
            </a:r>
          </a:p>
          <a:p>
            <a:r>
              <a:rPr lang="en-US" dirty="0" err="1"/>
              <a:t>fprinM</a:t>
            </a:r>
            <a:r>
              <a:rPr lang="en-US" dirty="0"/>
              <a:t>: flowering time labeled with Month. </a:t>
            </a:r>
          </a:p>
          <a:p>
            <a:r>
              <a:rPr lang="en-US" dirty="0"/>
              <a:t>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405B21-DC19-FB44-9848-ED8D6AF044D1}"/>
              </a:ext>
            </a:extLst>
          </p:cNvPr>
          <p:cNvSpPr txBox="1"/>
          <p:nvPr/>
        </p:nvSpPr>
        <p:spPr>
          <a:xfrm>
            <a:off x="797951" y="5799048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/yzhao4651/Miscanthus/blob/master/data/</a:t>
            </a:r>
            <a:r>
              <a:rPr lang="en-US" dirty="0" err="1"/>
              <a:t>alltraits.csv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CFCCB-E8A4-D343-9530-ED8D18338F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3" b="41463"/>
          <a:stretch/>
        </p:blipFill>
        <p:spPr>
          <a:xfrm>
            <a:off x="838200" y="1016607"/>
            <a:ext cx="7082303" cy="256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131233" y="329090"/>
            <a:ext cx="4098888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100" b="1" dirty="0"/>
              <a:t>Experimental Approach </a:t>
            </a:r>
            <a:br>
              <a:rPr lang="en-US" dirty="0"/>
            </a:b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09800" y="1085147"/>
            <a:ext cx="4343400" cy="378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Data analysis: GWAS analysis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56892D4-0CE7-2341-A72B-D6C1E4E526C8}"/>
              </a:ext>
            </a:extLst>
          </p:cNvPr>
          <p:cNvGrpSpPr/>
          <p:nvPr/>
        </p:nvGrpSpPr>
        <p:grpSpPr>
          <a:xfrm>
            <a:off x="457200" y="1282989"/>
            <a:ext cx="8839200" cy="3731061"/>
            <a:chOff x="457200" y="1345748"/>
            <a:chExt cx="8839200" cy="3731061"/>
          </a:xfrm>
        </p:grpSpPr>
        <p:sp>
          <p:nvSpPr>
            <p:cNvPr id="9" name="TextBox 8"/>
            <p:cNvSpPr txBox="1"/>
            <p:nvPr/>
          </p:nvSpPr>
          <p:spPr>
            <a:xfrm>
              <a:off x="457200" y="1345748"/>
              <a:ext cx="8839200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/>
            </a:p>
            <a:p>
              <a:endParaRPr lang="en-US" sz="2000" b="1" dirty="0"/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000" b="1" dirty="0"/>
                <a:t>Multivariate methods (Multiple loci analysis)</a:t>
              </a:r>
            </a:p>
            <a:p>
              <a:r>
                <a:rPr lang="en-US" sz="2000" b="1" dirty="0"/>
                <a:t>   </a:t>
              </a:r>
              <a:r>
                <a:rPr lang="en-US" sz="2000" b="1" dirty="0">
                  <a:solidFill>
                    <a:srgbClr val="FF0000"/>
                  </a:solidFill>
                </a:rPr>
                <a:t>                        </a:t>
              </a:r>
              <a:endParaRPr lang="en-US" dirty="0"/>
            </a:p>
            <a:p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590051-F284-AC44-9ABA-C7D5EAC74026}"/>
                </a:ext>
              </a:extLst>
            </p:cNvPr>
            <p:cNvSpPr txBox="1"/>
            <p:nvPr/>
          </p:nvSpPr>
          <p:spPr>
            <a:xfrm>
              <a:off x="609600" y="2614596"/>
              <a:ext cx="8229600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FarmCPU</a:t>
              </a:r>
              <a:r>
                <a:rPr lang="en-US" b="1" dirty="0"/>
                <a:t>: k model  </a:t>
              </a:r>
              <a:r>
                <a:rPr lang="en-US" dirty="0"/>
                <a:t>(Liu et al. 2016)</a:t>
              </a:r>
            </a:p>
            <a:p>
              <a:endParaRPr lang="en-US" dirty="0"/>
            </a:p>
            <a:p>
              <a:endParaRPr lang="en-US" b="1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sz="1400" dirty="0">
                  <a:hlinkClick r:id="rId3"/>
                </a:rPr>
                <a:t>https://github.com/yzhao4651/Miscanthus/blob/master/5%20Mis-imputedSNP-data%20incubator.R</a:t>
              </a:r>
              <a:endParaRPr lang="en-US" sz="1400" dirty="0"/>
            </a:p>
            <a:p>
              <a:r>
                <a:rPr lang="en-US" sz="1400" dirty="0">
                  <a:hlinkClick r:id="rId4"/>
                </a:rPr>
                <a:t>https://github.com/yzhao4651/Miscanthus/blob/master/6%20GAPIT-and-FarmCPU-data%20incubator.R</a:t>
              </a:r>
              <a:endParaRPr lang="en-US" sz="1400" dirty="0"/>
            </a:p>
            <a:p>
              <a:r>
                <a:rPr lang="en-US" sz="1400" dirty="0">
                  <a:hlinkClick r:id="rId5"/>
                </a:rPr>
                <a:t>https://github.com/yzhao4651/Miscanthus/blob/master/11%20FLOPC-data%20incubator.R</a:t>
              </a:r>
              <a:endParaRPr lang="en-US" sz="1400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23729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 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508" t="10991" r="49718" b="64993"/>
          <a:stretch>
            <a:fillRect/>
          </a:stretch>
        </p:blipFill>
        <p:spPr bwMode="auto">
          <a:xfrm>
            <a:off x="838200" y="1371600"/>
            <a:ext cx="74676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85800" y="9906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3810000"/>
            <a:ext cx="777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N: 36088 observations: each one is the SNPs name. </a:t>
            </a:r>
          </a:p>
          <a:p>
            <a:r>
              <a:rPr lang="en-US" sz="1400" dirty="0"/>
              <a:t>P:  7 variables. </a:t>
            </a:r>
          </a:p>
          <a:p>
            <a:r>
              <a:rPr lang="en-US" sz="1400" dirty="0"/>
              <a:t>      SNP: the gene marker</a:t>
            </a:r>
          </a:p>
          <a:p>
            <a:r>
              <a:rPr lang="en-US" sz="1400" dirty="0"/>
              <a:t>      Chromosome: the location of the gene marker</a:t>
            </a:r>
          </a:p>
          <a:p>
            <a:r>
              <a:rPr lang="en-US" sz="1400" dirty="0"/>
              <a:t>      Position: the location in each Chromosome </a:t>
            </a:r>
          </a:p>
          <a:p>
            <a:r>
              <a:rPr lang="en-US" sz="1400" dirty="0"/>
              <a:t>      </a:t>
            </a:r>
            <a:r>
              <a:rPr lang="en-US" sz="1400" dirty="0" err="1"/>
              <a:t>FarmCPU.fprind</a:t>
            </a:r>
            <a:r>
              <a:rPr lang="en-US" sz="1400" dirty="0"/>
              <a:t>: the P. Value from </a:t>
            </a:r>
            <a:r>
              <a:rPr lang="en-US" sz="1400" dirty="0" err="1"/>
              <a:t>FarmCPU</a:t>
            </a:r>
            <a:r>
              <a:rPr lang="en-US" sz="1400" dirty="0"/>
              <a:t> method with flowering time labeled with day</a:t>
            </a:r>
          </a:p>
          <a:p>
            <a:r>
              <a:rPr lang="en-US" sz="1400" dirty="0"/>
              <a:t>      </a:t>
            </a:r>
            <a:r>
              <a:rPr lang="en-US" sz="1400" dirty="0" err="1"/>
              <a:t>FarmCPU.fprinW</a:t>
            </a:r>
            <a:r>
              <a:rPr lang="en-US" sz="1400" dirty="0"/>
              <a:t>: the P. Value from </a:t>
            </a:r>
            <a:r>
              <a:rPr lang="en-US" sz="1400" dirty="0" err="1"/>
              <a:t>FarmCPU</a:t>
            </a:r>
            <a:r>
              <a:rPr lang="en-US" sz="1400" dirty="0"/>
              <a:t> method with flowering time labeled with week</a:t>
            </a:r>
          </a:p>
          <a:p>
            <a:r>
              <a:rPr lang="en-US" sz="1400" dirty="0"/>
              <a:t>      </a:t>
            </a:r>
            <a:r>
              <a:rPr lang="en-US" sz="1400" dirty="0" err="1"/>
              <a:t>FarmCPU.fprinGW</a:t>
            </a:r>
            <a:r>
              <a:rPr lang="en-US" sz="1400" dirty="0"/>
              <a:t>: the P. Value from </a:t>
            </a:r>
            <a:r>
              <a:rPr lang="en-US" sz="1400" dirty="0" err="1"/>
              <a:t>FarmCPU</a:t>
            </a:r>
            <a:r>
              <a:rPr lang="en-US" sz="1400" dirty="0"/>
              <a:t> method with flowering time labeled with week group</a:t>
            </a:r>
          </a:p>
          <a:p>
            <a:r>
              <a:rPr lang="en-US" sz="1400" dirty="0"/>
              <a:t>      </a:t>
            </a:r>
            <a:r>
              <a:rPr lang="en-US" sz="1400" dirty="0" err="1"/>
              <a:t>FarmCPU.fprinM</a:t>
            </a:r>
            <a:r>
              <a:rPr lang="en-US" sz="1400" dirty="0"/>
              <a:t>: the P. Value from </a:t>
            </a:r>
            <a:r>
              <a:rPr lang="en-US" sz="1400" dirty="0" err="1"/>
              <a:t>FarmCPU</a:t>
            </a:r>
            <a:r>
              <a:rPr lang="en-US" sz="1400" dirty="0"/>
              <a:t> method with flowering time labeled with Month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6237906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https://github.com/yzhao4651/Miscanthus/blob/master/Allimages/FarmCPU.all/Multracks.QQplot.FarmCPU.fprind.FarmCPU.fprinW.FarmCPU.fprinGW.FarmCPU.fprinM.jpg</a:t>
            </a:r>
            <a:endParaRPr lang="en-US" sz="1400" dirty="0"/>
          </a:p>
        </p:txBody>
      </p:sp>
      <p:pic>
        <p:nvPicPr>
          <p:cNvPr id="2050" name="Picture 2" descr="Multracks.QQplot.FarmCPU.fprind.FarmCPU.fprinW.FarmCPU.fprinGW.FarmCPU.fprinM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58600" y="-3048000"/>
            <a:ext cx="11582400" cy="11220450"/>
          </a:xfrm>
          <a:prstGeom prst="rect">
            <a:avLst/>
          </a:prstGeom>
          <a:noFill/>
        </p:spPr>
      </p:pic>
      <p:pic>
        <p:nvPicPr>
          <p:cNvPr id="2051" name="Picture 3" descr="C:\Users\Admin\Desktop\Miscanthus\Miscanthus\Allimages\FarmCPU.all\Multraits.QQplot.FarmCPU.fprind.FarmCPU.fprinW.FarmCPU.fprinGW.FarmCPU.fprinM.jpg"/>
          <p:cNvPicPr>
            <a:picLocks noChangeAspect="1" noChangeArrowheads="1"/>
          </p:cNvPicPr>
          <p:nvPr/>
        </p:nvPicPr>
        <p:blipFill>
          <a:blip r:embed="rId4" cstate="print"/>
          <a:srcRect t="4545" r="4545" b="3030"/>
          <a:stretch>
            <a:fillRect/>
          </a:stretch>
        </p:blipFill>
        <p:spPr bwMode="auto">
          <a:xfrm>
            <a:off x="304800" y="1295400"/>
            <a:ext cx="4585138" cy="4800600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4BDA71-9E74-0A4F-95E5-A2FE973C9F01}"/>
              </a:ext>
            </a:extLst>
          </p:cNvPr>
          <p:cNvSpPr txBox="1"/>
          <p:nvPr/>
        </p:nvSpPr>
        <p:spPr>
          <a:xfrm>
            <a:off x="5042338" y="1550305"/>
            <a:ext cx="36576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quantile-quantile (QQ) –plot:</a:t>
            </a:r>
          </a:p>
          <a:p>
            <a:r>
              <a:rPr lang="en-US" sz="1400" dirty="0"/>
              <a:t>a useful tool for assessing how well the model used in GWAS accounts for population structure and</a:t>
            </a:r>
            <a:r>
              <a:rPr lang="en-US" sz="1400" b="1" dirty="0"/>
              <a:t> </a:t>
            </a:r>
            <a:r>
              <a:rPr lang="en-US" sz="1400" dirty="0"/>
              <a:t>cryptic relatedness.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Y: -log10( </a:t>
            </a:r>
            <a:r>
              <a:rPr lang="en-US" sz="1400" i="1" dirty="0"/>
              <a:t>P-</a:t>
            </a:r>
            <a:r>
              <a:rPr lang="en-US" sz="1400" dirty="0"/>
              <a:t>values from the models) </a:t>
            </a:r>
          </a:p>
          <a:p>
            <a:r>
              <a:rPr lang="en-US" sz="1400" dirty="0"/>
              <a:t>        X: -log10(expected p-value of H0) </a:t>
            </a:r>
          </a:p>
          <a:p>
            <a:r>
              <a:rPr lang="en-US" sz="1400" dirty="0"/>
              <a:t>           H0: no association </a:t>
            </a:r>
          </a:p>
          <a:p>
            <a:endParaRPr lang="en-US" sz="1400" dirty="0"/>
          </a:p>
          <a:p>
            <a:r>
              <a:rPr lang="en-US" sz="1400" dirty="0"/>
              <a:t>The majority of the points should lie on the diagonal line. </a:t>
            </a:r>
          </a:p>
          <a:p>
            <a:endParaRPr lang="en-US" sz="1400" dirty="0"/>
          </a:p>
          <a:p>
            <a:r>
              <a:rPr lang="en-US" sz="1400" dirty="0"/>
              <a:t>The SNPs on the upper right section of the graph deviate from the diagonal. These SNPs are most likely associated with the trait under study. </a:t>
            </a:r>
          </a:p>
          <a:p>
            <a:endParaRPr lang="en-US" sz="1400" dirty="0"/>
          </a:p>
          <a:p>
            <a:r>
              <a:rPr lang="en-US" sz="1400" dirty="0"/>
              <a:t>Deviations from the diagonal suggest the presence of spurious associations due to population structure and cryptic relatedness that the GWAS model does not sufficiently account for these spurious associations.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 </a:t>
            </a:r>
            <a:r>
              <a:rPr lang="en-US" sz="3600" dirty="0"/>
              <a:t>(QQ-plot)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54102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https://github.com/yzhao4651/Miscanthus/blob/master/Allimages/FarmCPU.all/Multracks.QQplot.FarmCPU.fprind.FarmCPU.fprinW.FarmCPU.fprinGW.FarmCPU.fprinM.jpg</a:t>
            </a:r>
            <a:endParaRPr lang="en-US" dirty="0"/>
          </a:p>
        </p:txBody>
      </p:sp>
      <p:pic>
        <p:nvPicPr>
          <p:cNvPr id="2050" name="Picture 2" descr="Multracks.QQplot.FarmCPU.fprind.FarmCPU.fprinW.FarmCPU.fprinGW.FarmCPU.fprinM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58600" y="-3048000"/>
            <a:ext cx="11582400" cy="11220450"/>
          </a:xfrm>
          <a:prstGeom prst="rect">
            <a:avLst/>
          </a:prstGeom>
          <a:noFill/>
        </p:spPr>
      </p:pic>
      <p:pic>
        <p:nvPicPr>
          <p:cNvPr id="2052" name="Picture 4" descr="C:\Users\Admin\Desktop\Miscanthus\Miscanthus\Allimages\FarmCPU.all\Multracks.QQplot.FarmCPU.fprind.FarmCPU.fprinW.FarmCPU.fprinGW.FarmCPU.fprinM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990600"/>
            <a:ext cx="8153400" cy="4267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8952" y="5334000"/>
            <a:ext cx="35432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https://github.com/yzhao4651/Miscanthus/blob/master/Allimages/FarmCPU.all/Multracks.Rectangular-Manhattan.FarmCPU.fprind.FarmCPU.fprinW.FarmCPU.fprinGW.FarmCPU.fprinM.jpg</a:t>
            </a:r>
            <a:endParaRPr lang="en-US" sz="1400" dirty="0"/>
          </a:p>
        </p:txBody>
      </p:sp>
      <p:pic>
        <p:nvPicPr>
          <p:cNvPr id="20482" name="Picture 2" descr="C:\Users\Admin\Desktop\Miscanthus\Miscanthus\Allimages\FarmCPU.all\Multracks.Rectangular-Manhattan.FarmCPU.fprind.FarmCPU.fprinW.FarmCPU.fprinGW.FarmCPU.fprin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1" y="0"/>
            <a:ext cx="5410200" cy="6858000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3579D-5D8B-F84E-89C3-0C8EDB0282CD}"/>
              </a:ext>
            </a:extLst>
          </p:cNvPr>
          <p:cNvSpPr txBox="1"/>
          <p:nvPr/>
        </p:nvSpPr>
        <p:spPr>
          <a:xfrm>
            <a:off x="5654566" y="864476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(Manhattan plot)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3CFC2-70B0-6246-B9B7-CB9674B257EB}"/>
              </a:ext>
            </a:extLst>
          </p:cNvPr>
          <p:cNvSpPr txBox="1"/>
          <p:nvPr/>
        </p:nvSpPr>
        <p:spPr>
          <a:xfrm>
            <a:off x="5654566" y="1371600"/>
            <a:ext cx="31846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scatter plot that summarizes GWAS results</a:t>
            </a:r>
          </a:p>
          <a:p>
            <a:endParaRPr lang="en-US" dirty="0"/>
          </a:p>
          <a:p>
            <a:r>
              <a:rPr lang="en-US" b="1" dirty="0"/>
              <a:t>X-axis</a:t>
            </a:r>
            <a:r>
              <a:rPr lang="en-US" dirty="0"/>
              <a:t>: the genomic position of the SNPs in the genome.</a:t>
            </a:r>
          </a:p>
          <a:p>
            <a:endParaRPr lang="en-US" dirty="0"/>
          </a:p>
          <a:p>
            <a:r>
              <a:rPr lang="en-US" b="1" dirty="0"/>
              <a:t>Y-axis</a:t>
            </a:r>
            <a:r>
              <a:rPr lang="en-US" dirty="0"/>
              <a:t>: -log 10(</a:t>
            </a:r>
            <a:r>
              <a:rPr lang="en-US" i="1" dirty="0"/>
              <a:t>P</a:t>
            </a:r>
            <a:r>
              <a:rPr lang="en-US" dirty="0"/>
              <a:t>-values)</a:t>
            </a:r>
          </a:p>
          <a:p>
            <a:endParaRPr lang="en-US" dirty="0"/>
          </a:p>
          <a:p>
            <a:r>
              <a:rPr lang="en-US" dirty="0"/>
              <a:t>SNPs with stronger  associations with the trait will have a larger </a:t>
            </a:r>
          </a:p>
          <a:p>
            <a:r>
              <a:rPr lang="en-US" dirty="0"/>
              <a:t>Y-coordinate value.</a:t>
            </a:r>
          </a:p>
          <a:p>
            <a:r>
              <a:rPr lang="en-US" dirty="0"/>
              <a:t>(Red dots)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883</Words>
  <Application>Microsoft Macintosh PowerPoint</Application>
  <PresentationFormat>On-screen Show (4:3)</PresentationFormat>
  <Paragraphs>110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</vt:lpstr>
      <vt:lpstr>Office Theme</vt:lpstr>
      <vt:lpstr>Genetic association between genetic variation and flowering traits of Miscanthus grown at Alabama</vt:lpstr>
      <vt:lpstr>Project</vt:lpstr>
      <vt:lpstr>Data </vt:lpstr>
      <vt:lpstr>PowerPoint Presentation</vt:lpstr>
      <vt:lpstr>PowerPoint Presentation</vt:lpstr>
      <vt:lpstr>Result </vt:lpstr>
      <vt:lpstr>Result</vt:lpstr>
      <vt:lpstr>Result (QQ-plot)</vt:lpstr>
      <vt:lpstr>Project</vt:lpstr>
      <vt:lpstr>Result</vt:lpstr>
      <vt:lpstr>Expectation: from Data incubator  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Incubator Interview</dc:title>
  <dc:creator/>
  <cp:lastModifiedBy>Yongli Zhao</cp:lastModifiedBy>
  <cp:revision>47</cp:revision>
  <dcterms:created xsi:type="dcterms:W3CDTF">2006-08-16T00:00:00Z</dcterms:created>
  <dcterms:modified xsi:type="dcterms:W3CDTF">2019-05-15T14:58:45Z</dcterms:modified>
</cp:coreProperties>
</file>